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64" r:id="rId3"/>
    <p:sldId id="282" r:id="rId4"/>
    <p:sldId id="266" r:id="rId5"/>
    <p:sldId id="267" r:id="rId6"/>
    <p:sldId id="276" r:id="rId7"/>
    <p:sldId id="268" r:id="rId8"/>
    <p:sldId id="277" r:id="rId9"/>
    <p:sldId id="269" r:id="rId10"/>
    <p:sldId id="278" r:id="rId11"/>
    <p:sldId id="270" r:id="rId12"/>
    <p:sldId id="279" r:id="rId13"/>
    <p:sldId id="271" r:id="rId14"/>
    <p:sldId id="280" r:id="rId15"/>
    <p:sldId id="272" r:id="rId16"/>
    <p:sldId id="285" r:id="rId17"/>
    <p:sldId id="273" r:id="rId18"/>
    <p:sldId id="284" r:id="rId19"/>
    <p:sldId id="283" r:id="rId20"/>
    <p:sldId id="288" r:id="rId21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4FE0EC8-0926-4D13-D929-D05C2193E10D}" name="Hightower, Liz" initials="HL" userId="S::lhightower@gcag.net::ef375895-1adf-4f93-a0c5-6a6b622a2a2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5C6F"/>
    <a:srgbClr val="006E97"/>
    <a:srgbClr val="D8D6D9"/>
    <a:srgbClr val="8D8590"/>
    <a:srgbClr val="CCC9D9"/>
    <a:srgbClr val="1C2327"/>
    <a:srgbClr val="B97B44"/>
    <a:srgbClr val="000000"/>
    <a:srgbClr val="D6A951"/>
    <a:srgbClr val="EC9C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4E4DD2-3C72-FE46-BD72-839730BF0BBC}" v="1" dt="2026-01-29T20:28:46.3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87" autoAdjust="0"/>
    <p:restoredTop sz="60856" autoAdjust="0"/>
  </p:normalViewPr>
  <p:slideViewPr>
    <p:cSldViewPr>
      <p:cViewPr varScale="1">
        <p:scale>
          <a:sx n="86" d="100"/>
          <a:sy n="86" d="100"/>
        </p:scale>
        <p:origin x="3320" y="2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5" d="100"/>
        <a:sy n="10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7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ncibia, Janet" userId="7af9f458-d76d-4a32-8e0e-3ba54004c9ab" providerId="ADAL" clId="{61BEEF6B-B22F-5463-8E2A-7E001B17CFDA}"/>
    <pc:docChg chg="custSel modSld modMainMaster">
      <pc:chgData name="Arancibia, Janet" userId="7af9f458-d76d-4a32-8e0e-3ba54004c9ab" providerId="ADAL" clId="{61BEEF6B-B22F-5463-8E2A-7E001B17CFDA}" dt="2026-01-29T20:34:35.871" v="38" actId="20577"/>
      <pc:docMkLst>
        <pc:docMk/>
      </pc:docMkLst>
      <pc:sldChg chg="modNotesTx">
        <pc:chgData name="Arancibia, Janet" userId="7af9f458-d76d-4a32-8e0e-3ba54004c9ab" providerId="ADAL" clId="{61BEEF6B-B22F-5463-8E2A-7E001B17CFDA}" dt="2026-01-29T20:22:49.957" v="5" actId="20577"/>
        <pc:sldMkLst>
          <pc:docMk/>
          <pc:sldMk cId="336364739" sldId="264"/>
        </pc:sldMkLst>
      </pc:sldChg>
      <pc:sldChg chg="modNotesTx">
        <pc:chgData name="Arancibia, Janet" userId="7af9f458-d76d-4a32-8e0e-3ba54004c9ab" providerId="ADAL" clId="{61BEEF6B-B22F-5463-8E2A-7E001B17CFDA}" dt="2026-01-29T20:29:32.569" v="12" actId="20577"/>
        <pc:sldMkLst>
          <pc:docMk/>
          <pc:sldMk cId="3663860457" sldId="270"/>
        </pc:sldMkLst>
      </pc:sldChg>
      <pc:sldChg chg="modNotesTx">
        <pc:chgData name="Arancibia, Janet" userId="7af9f458-d76d-4a32-8e0e-3ba54004c9ab" providerId="ADAL" clId="{61BEEF6B-B22F-5463-8E2A-7E001B17CFDA}" dt="2026-01-29T20:31:43.383" v="36" actId="20577"/>
        <pc:sldMkLst>
          <pc:docMk/>
          <pc:sldMk cId="2515943933" sldId="272"/>
        </pc:sldMkLst>
      </pc:sldChg>
      <pc:sldChg chg="modSp mod">
        <pc:chgData name="Arancibia, Janet" userId="7af9f458-d76d-4a32-8e0e-3ba54004c9ab" providerId="ADAL" clId="{61BEEF6B-B22F-5463-8E2A-7E001B17CFDA}" dt="2026-01-29T20:27:08.678" v="9" actId="20577"/>
        <pc:sldMkLst>
          <pc:docMk/>
          <pc:sldMk cId="1853337807" sldId="278"/>
        </pc:sldMkLst>
        <pc:spChg chg="mod">
          <ac:chgData name="Arancibia, Janet" userId="7af9f458-d76d-4a32-8e0e-3ba54004c9ab" providerId="ADAL" clId="{61BEEF6B-B22F-5463-8E2A-7E001B17CFDA}" dt="2026-01-29T20:27:08.678" v="9" actId="20577"/>
          <ac:spMkLst>
            <pc:docMk/>
            <pc:sldMk cId="1853337807" sldId="278"/>
            <ac:spMk id="3" creationId="{DBFC6CAD-4787-D29C-9066-E19B93CFC3EC}"/>
          </ac:spMkLst>
        </pc:spChg>
      </pc:sldChg>
      <pc:sldChg chg="modSp mod">
        <pc:chgData name="Arancibia, Janet" userId="7af9f458-d76d-4a32-8e0e-3ba54004c9ab" providerId="ADAL" clId="{61BEEF6B-B22F-5463-8E2A-7E001B17CFDA}" dt="2026-01-29T20:30:46.233" v="15" actId="20577"/>
        <pc:sldMkLst>
          <pc:docMk/>
          <pc:sldMk cId="843645801" sldId="280"/>
        </pc:sldMkLst>
        <pc:spChg chg="mod">
          <ac:chgData name="Arancibia, Janet" userId="7af9f458-d76d-4a32-8e0e-3ba54004c9ab" providerId="ADAL" clId="{61BEEF6B-B22F-5463-8E2A-7E001B17CFDA}" dt="2026-01-29T20:30:46.233" v="15" actId="20577"/>
          <ac:spMkLst>
            <pc:docMk/>
            <pc:sldMk cId="843645801" sldId="280"/>
            <ac:spMk id="10" creationId="{266E8908-7924-72A8-1BDB-03B2DC86E2B5}"/>
          </ac:spMkLst>
        </pc:spChg>
      </pc:sldChg>
      <pc:sldChg chg="modSp mod modClrScheme chgLayout">
        <pc:chgData name="Arancibia, Janet" userId="7af9f458-d76d-4a32-8e0e-3ba54004c9ab" providerId="ADAL" clId="{61BEEF6B-B22F-5463-8E2A-7E001B17CFDA}" dt="2026-01-29T20:34:35.871" v="38" actId="20577"/>
        <pc:sldMkLst>
          <pc:docMk/>
          <pc:sldMk cId="2091008181" sldId="284"/>
        </pc:sldMkLst>
        <pc:spChg chg="mod">
          <ac:chgData name="Arancibia, Janet" userId="7af9f458-d76d-4a32-8e0e-3ba54004c9ab" providerId="ADAL" clId="{61BEEF6B-B22F-5463-8E2A-7E001B17CFDA}" dt="2026-01-29T20:34:35.871" v="38" actId="20577"/>
          <ac:spMkLst>
            <pc:docMk/>
            <pc:sldMk cId="2091008181" sldId="284"/>
            <ac:spMk id="3" creationId="{0F76A27E-B194-9A4C-902F-1B6661D4C273}"/>
          </ac:spMkLst>
        </pc:spChg>
      </pc:sldChg>
      <pc:sldMasterChg chg="modSldLayout">
        <pc:chgData name="Arancibia, Janet" userId="7af9f458-d76d-4a32-8e0e-3ba54004c9ab" providerId="ADAL" clId="{61BEEF6B-B22F-5463-8E2A-7E001B17CFDA}" dt="2026-01-29T20:21:32.025" v="4" actId="20577"/>
        <pc:sldMasterMkLst>
          <pc:docMk/>
          <pc:sldMasterMk cId="2113399045" sldId="2147483660"/>
        </pc:sldMasterMkLst>
        <pc:sldLayoutChg chg="modSp mod">
          <pc:chgData name="Arancibia, Janet" userId="7af9f458-d76d-4a32-8e0e-3ba54004c9ab" providerId="ADAL" clId="{61BEEF6B-B22F-5463-8E2A-7E001B17CFDA}" dt="2026-01-29T20:20:56.121" v="3" actId="255"/>
          <pc:sldLayoutMkLst>
            <pc:docMk/>
            <pc:sldMasterMk cId="2113399045" sldId="2147483660"/>
            <pc:sldLayoutMk cId="2923927821" sldId="2147483662"/>
          </pc:sldLayoutMkLst>
          <pc:spChg chg="mod">
            <ac:chgData name="Arancibia, Janet" userId="7af9f458-d76d-4a32-8e0e-3ba54004c9ab" providerId="ADAL" clId="{61BEEF6B-B22F-5463-8E2A-7E001B17CFDA}" dt="2026-01-29T20:20:56.121" v="3" actId="255"/>
            <ac:spMkLst>
              <pc:docMk/>
              <pc:sldMasterMk cId="2113399045" sldId="2147483660"/>
              <pc:sldLayoutMk cId="2923927821" sldId="2147483662"/>
              <ac:spMk id="2" creationId="{7E5F338F-A1C0-F67D-CF33-FFC7FD20F58D}"/>
            </ac:spMkLst>
          </pc:spChg>
        </pc:sldLayoutChg>
        <pc:sldLayoutChg chg="modSp mod">
          <pc:chgData name="Arancibia, Janet" userId="7af9f458-d76d-4a32-8e0e-3ba54004c9ab" providerId="ADAL" clId="{61BEEF6B-B22F-5463-8E2A-7E001B17CFDA}" dt="2026-01-29T20:21:32.025" v="4" actId="20577"/>
          <pc:sldLayoutMkLst>
            <pc:docMk/>
            <pc:sldMasterMk cId="2113399045" sldId="2147483660"/>
            <pc:sldLayoutMk cId="2291955193" sldId="2147483668"/>
          </pc:sldLayoutMkLst>
          <pc:spChg chg="mod">
            <ac:chgData name="Arancibia, Janet" userId="7af9f458-d76d-4a32-8e0e-3ba54004c9ab" providerId="ADAL" clId="{61BEEF6B-B22F-5463-8E2A-7E001B17CFDA}" dt="2026-01-29T20:21:32.025" v="4" actId="20577"/>
            <ac:spMkLst>
              <pc:docMk/>
              <pc:sldMasterMk cId="2113399045" sldId="2147483660"/>
              <pc:sldLayoutMk cId="2291955193" sldId="2147483668"/>
              <ac:spMk id="2" creationId="{3A31D424-BB70-4637-4E55-1FDED185A75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A3A515-2BF3-3055-7DE4-80A2E093CF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0B9A5E-0A15-6CA1-0DF0-21503DCB91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EBE98-B0D8-2E42-BB1B-0AE68F0CCB94}" type="datetimeFigureOut">
              <a:rPr lang="en-US" smtClean="0"/>
              <a:t>1/29/26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FD4C02-23C3-3FBE-6C5C-33D41CBF91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228D9D-5CE3-279C-9A53-D42AADCECD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B2166-B6F9-D040-B3A4-2571D7D55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95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67E4C-661B-E645-9E15-56A21E0BC39D}" type="datetimeFigureOut">
              <a:rPr lang="en-US" smtClean="0"/>
              <a:t>1/29/26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2866F-E367-5448-96E5-64EBF95C93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09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egateway.com/passage/?search=Daniel%209%3A1%E2%80%936&amp;version=NTV#fes-NTV-21966a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biblegateway.com/passage/?search=Daniel%209%3A1%E2%80%936&amp;version=NTV#fes-NTV-21967b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egateway.com/passage/?search=Daniel%209&amp;version=KJV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</a:rPr>
              <a:t>INTRODUCCIÓN AL ESTUDIO</a:t>
            </a:r>
          </a:p>
          <a:p>
            <a:endParaRPr lang="es-ES_tradnl" b="1" noProof="0" dirty="0">
              <a:effectLst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capítulos del 1 al 6 de Daniel se componen de relatos, pero los capítulos del 7 al 12 comprenden profecías del género apocalíptico. Los géneros no siguen reglas exactas, pero generalmente hay cuatro características principales de la literatura apocalíptica: 1) revelación divina (generalmente sobre el futuro), 2) un mensaje codificado mediante símbolos o imágenes, 3) un mensaje recibido por un vidente y 4) un mensaje destinado a brindar esperanza o consuelo a la audiencia. Daniel 9 contiene una larga oración y luego una visión un tanto apocalíptica del futuro de Jerusalén.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 inicial—Simbolismo animal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Diga:</a:t>
            </a:r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literatura apocalíptica utiliza símbolos (a menudo animales) para indicar algo significativo. ¿Cuáles son algunos animales que se usan comúnmente como símbolos en nuestra cultura y qué representan?</a:t>
            </a:r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(Ejemplos: los leones representan fuerza; los pollos representan cobardía; las serpientes representan engaño).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Diga: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primera mitad del libro estableció las credenciales de Daniel como candidato digno para recibir y revelar visiones. La oración de Daniel por su pueblo en el capítulo 9 cobra mayor relevancia debido a su demostrada rectitud y fidelidad a Dios.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08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b="1" noProof="1">
                <a:effectLst/>
                <a:latin typeface="Franklin Gothic Book" panose="020B0503020102020204" pitchFamily="34" charset="0"/>
              </a:rPr>
              <a:t>Daniel 9:17–19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17 </a:t>
            </a:r>
            <a:r>
              <a:rPr lang="es-ES_trad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Ahora pues, Dios nuestro, oye la oración de tu siervo, y sus ruegos; y haz que tu rostro resplandezca sobre tu santuario asolado, por amor del Señor. </a:t>
            </a:r>
            <a:r>
              <a:rPr lang="es-ES_tradnl" sz="1200" b="1" i="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18 </a:t>
            </a:r>
            <a:r>
              <a:rPr lang="es-ES_trad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Inclina, oh Dios mío, tu oído, y oye; abre tus ojos, y mira nuestras desolaciones, y la ciudad sobre la cual es invocado tu nombre; porque no elevamos nuestros ruegos ante ti confiados en nuestras justicias, sino en tus muchas misericordias. </a:t>
            </a:r>
            <a:r>
              <a:rPr lang="es-ES_tradnl" sz="1200" b="1" i="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19 </a:t>
            </a:r>
            <a:r>
              <a:rPr lang="es-ES_trad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Oye, Señor; oh Señor, perdona; presta oído, Señor, y hazlo; no tardes, por amor de ti mismo, Dios mío; porque tu nombre es invocado sobre tu ciudad y sobre tu pueblo.</a:t>
            </a:r>
            <a:endParaRPr lang="es-ES_tradnl" sz="1200" b="0" i="0" kern="120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94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79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Daniel 9:20–23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 seguí orando y confesando mi pecado y el pecado de mi pueblo, rogándole al </a:t>
            </a:r>
            <a:r>
              <a:rPr lang="es-ES_tradnl" sz="1200" b="0" i="0" kern="1200" cap="small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mi Dios por Jerusalén, su monte santo.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21 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Mientras oraba, Gabriel, a quien había visto en la visión anterior, se me acercó con rapidez a la hora del sacrificio vespertino.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22 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Él me explicó: «Daniel, he venido hasta aquí para darte percepción y entendimiento.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23 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cuanto comenzaste a orar, se dio una orden y ahora estoy aquí para decírtela, porque eres muy precioso para Dios. Presta mucha atención, para que puedas entender el significado de la visión.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3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highlight>
                <a:srgbClr val="00FFFF"/>
              </a:highlight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92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4514850"/>
          </a:xfrm>
        </p:spPr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Daniel 9:24–27</a:t>
            </a: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24 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»Un período de setenta conjuntos de siete se ha decretado para tu pueblo y tu ciudad santa para poner fin a su rebelión, para terminar con su pecado, para obtener perdón por su culpa, para traer justicia eterna, para confirmar la visión profética y para ungir el Lugar Santísimo.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¡Ahora escucha y entiende! Pasarán siete conjuntos de siete más sesenta y dos conjuntos de siete desde el momento en que se dé la orden de reconstruir Jerusalén hasta que venga un gobernante, el Ungido. Jerusalén será reconstruida con calles y fuertes defensas, a pesar de los tiempos peligrosos.</a:t>
            </a: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»Después de este período de sesenta y dos conjuntos de siete, matarán al Ungido sin que parezca haber logrado nada y surgirá un gobernante cuyos ejércitos destruirán la ciudad y el templo. El fin llegará con una inundación; guerra, y la miseria que acarrea, está decretada desde ese momento hasta el fin.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27 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gobernante firmará un tratado con el pueblo por un período de un conjunto de siete, pero al cumplirse la mitad de ese tiempo, pondrá fin a los sacrificios y a las ofrendas. Como punto culminante de todos sus terribles actos, colocará un objeto sacrílego que causa profanación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hasta que el destino decretado para este profanador finalmente caiga sobre él».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005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40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¿QUÉ NOS DICE DIOS?</a:t>
            </a:r>
          </a:p>
          <a:p>
            <a:endParaRPr lang="es-ES_tradnl" sz="1800" b="1" dirty="0">
              <a:effectLst/>
              <a:latin typeface="CenturyStd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sabe que no tenemos todas las respuestas ni comprendemos completamente lo que sucederá en el futuro. Pero podemos confiar en que Él tiene un plan y que su bondad triunfará sobre el mal. Él ya demostró su fidelidad al enviar a Jesús a la tierra como ser humano para pagar por nuestros pecados y vencer a la muerte. Vivimos en el «ya, pero todavía no». No conocemos el futuro, pero sabemos quién lo tiene en Sus manos.</a:t>
            </a:r>
          </a:p>
          <a:p>
            <a:endParaRPr lang="es-ES_tradnl" sz="1800" b="1" dirty="0">
              <a:effectLst/>
              <a:latin typeface="CenturyStd"/>
            </a:endParaRPr>
          </a:p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3: Diario de reflexión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60,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Se anima a los alumnos a reflexionar sobre su estudio de Daniel, considerando las lecciones que han aprendido y buscando la guía del Espíritu Santo para ponerlas en práctica. Sería muy provechoso que los alumnos llevaran a la casa esta hoja de trabajo para sus devocionales personales.</a:t>
            </a:r>
          </a:p>
          <a:p>
            <a:endParaRPr lang="es-ES_tradnl" sz="1800" b="1" dirty="0">
              <a:effectLst/>
              <a:latin typeface="CenturyStd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40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00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noProof="0" dirty="0">
                <a:effectLst/>
                <a:highlight>
                  <a:srgbClr val="00FFFF"/>
                </a:highlight>
                <a:latin typeface="Franklin Gothic Medium" panose="020B0603020102020204" pitchFamily="34" charset="0"/>
              </a:rPr>
              <a:t>Utilice esta diapositiva en blanco para agregar su propio contenido.</a:t>
            </a:r>
            <a:endParaRPr lang="es-ES_tradnl" noProof="0" dirty="0">
              <a:highlight>
                <a:srgbClr val="00FFFF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82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  <a:highlight>
                  <a:srgbClr val="00FFFF"/>
                </a:highlight>
                <a:latin typeface="Franklin Gothic Medium" panose="020B0603020102020204" pitchFamily="34" charset="0"/>
              </a:rPr>
              <a:t>Use this blank slide to add your own content.</a:t>
            </a:r>
            <a:endParaRPr lang="en-US" dirty="0">
              <a:effectLst/>
              <a:latin typeface="Franklin Gothic Medium" panose="020B06030201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72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Texto para el estudio: 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Daniel 9:1–27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b="0" noProof="0" dirty="0"/>
          </a:p>
          <a:p>
            <a:r>
              <a:rPr lang="es-ES_tradnl" b="1" noProof="0" dirty="0"/>
              <a:t>Metas de la enseñanza: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hablarán con Dios de manera personal y honesta.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estudiarán un ejemplo de arrepentimiento colectivo. 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reflexionarán sobre el significado y el cumplimiento de las profecías de Daniel 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71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3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800" b="1" noProof="1">
                <a:effectLst/>
                <a:latin typeface="ProximaNovaCond"/>
              </a:rPr>
              <a:t>Daniel 9:1–6</a:t>
            </a:r>
            <a:endParaRPr lang="es-ES_tradnl" b="1" noProof="1">
              <a:effectLst/>
              <a:latin typeface="Franklin Gothic Book" panose="020B0503020102020204" pitchFamily="34" charset="0"/>
            </a:endParaRP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Era el primer año del reinado de Darío, el medo, hijo de Asuero, quien llegó a ser rey de los babilonios.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See footnote a"/>
              </a:rPr>
              <a:t>a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Durante el primer año de su reinado, yo, Daniel, al estudiar la palabra del </a:t>
            </a:r>
            <a:r>
              <a:rPr lang="es-ES_tradnl" sz="1200" b="0" i="0" kern="1200" cap="small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según fue revelada al profeta Jeremías, aprendí que Jerusalén debía quedar en desolación durante setenta años.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See footnote b"/>
              </a:rPr>
              <a:t>b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Así que dirigí mis ruegos al Señor Dios, en oración y ayuno. También me puse ropa de tela áspera y arrojé cenizas sobre mi cabeza.</a:t>
            </a: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Oré al </a:t>
            </a:r>
            <a:r>
              <a:rPr lang="es-ES_tradnl" sz="1200" b="0" i="0" kern="1200" cap="small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mi Dios y le confesé:</a:t>
            </a:r>
          </a:p>
          <a:p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«¡Oh Señor, tú eres un Dios grande y temible! Siempre cumples tu pacto y tus promesas de amor inagotable con los que te aman y obedecen tus mandatos;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pero hemos pecado y hemos hecho lo malo. Nos hemos rebelado contra ti y hemos despreciado tus mandatos y ordenanzas.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Nos hemos rehusado a escuchar a tus siervos, los profetas, quienes hablaron bajo tu autoridad a nuestros reyes, príncipes, antepasados y a todo el pueblo de la tierra.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506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1: Historias de arrepentimiento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59,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Los alumnos leerán y compararán historias bíblicas de arrepentimiento. Esta hoja de trabajo funcionaría mejor como un proyecto para grupos pequeños o como una hoja para llevar a casa para devocionales personales.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751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Daniel 9:7–14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»Señor, tú tienes la razón; pero como ves, tenemos el rostro cubierto de vergüenza. Esto nos sucede a todos, tanto a los que están en Judá y en Jerusalén, como a todo el pueblo de Israel disperso en lugares cercanos y lejanos, adondequiera que nos has mandado por nuestra deslealtad a ti.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Oh </a:t>
            </a:r>
            <a:r>
              <a:rPr lang="es-ES_tradnl" sz="1200" b="0" i="0" kern="1200" cap="small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nosotros y nuestros reyes, príncipes y antepasados estamos cubiertos de vergüenza porque hemos pecado contra ti.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Pero el Señor, nuestro Dios, es misericordioso y perdonador, a pesar de habernos rebelado contra él.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hemos obedecido al </a:t>
            </a:r>
            <a:r>
              <a:rPr lang="es-ES_tradnl" sz="1200" b="0" i="0" kern="1200" cap="small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nuestro Dios, porque no hemos seguido las instrucciones que nos dio por medio de sus siervos, los profetas.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Todo Israel ha desobedecido tus instrucciones, te ha dado la espalda y ha rehusado escuchar tu voz.</a:t>
            </a:r>
          </a:p>
          <a:p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»Entonces ahora, a causa de nuestro pecado, se han derramado sobre nosotros las maldiciones solemnes y los juicios escritos en la ley de Moisés, siervo de Dios.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Tú cumpliste tu palabra e hiciste con nosotros y nuestros gobernantes tal como habías advertido. Nunca hubo una calamidad tan grande como la que ocurrió en Jerusalén.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han cumplido todas las maldiciones de la ley de Moisés escritas contra nosotros. Sin embargo, nos hemos rehusado a buscar la misericordia del </a:t>
            </a:r>
            <a:r>
              <a:rPr lang="es-ES_tradnl" sz="1200" b="0" i="0" kern="1200" cap="small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nuestro Dios al no reconocer su verdad ni abandonar nuestros pecados.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 lo tanto, el </a:t>
            </a:r>
            <a:r>
              <a:rPr lang="es-ES_tradnl" sz="1200" b="0" i="0" kern="1200" cap="small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nos ha enviado la calamidad que había preparado. El </a:t>
            </a:r>
            <a:r>
              <a:rPr lang="es-ES_tradnl" sz="1200" b="0" i="0" kern="1200" cap="small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nuestro Dios tuvo razón en hacer todas esas cosas, porque no lo obedecimos.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854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61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Daniel 9:15,16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»Oh Señor nuestro Dios, al rescatar a tu pueblo de Egipto con gran despliegue de poder, le diste honor perpetuo a tu nombre; pero hemos pecado y estamos llenos de maldad.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vista de tus fieles misericordias, por favor, Señor, aparta tu enojo y furor de tu ciudad, Jerusalén, tu monte santo. Todas las naciones vecinas se burlan de Jerusalén y de tu pueblo por causa de nuestros pecados y de los pecados de nuestros antepasados.</a:t>
            </a:r>
            <a:b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View Full Chapter"/>
              </a:rPr>
            </a:br>
            <a:endParaRPr lang="es-ES_tradnl" sz="1200" b="0" i="0" kern="120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85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300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54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50776246-8947-6504-E2AD-A0A419E1AE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1" b="17441"/>
          <a:stretch/>
        </p:blipFill>
        <p:spPr>
          <a:xfrm>
            <a:off x="917884" y="1056357"/>
            <a:ext cx="16466409" cy="4969556"/>
          </a:xfrm>
          <a:prstGeom prst="rect">
            <a:avLst/>
          </a:prstGeom>
        </p:spPr>
      </p:pic>
      <p:sp>
        <p:nvSpPr>
          <p:cNvPr id="3" name="AutoShape 4">
            <a:extLst>
              <a:ext uri="{FF2B5EF4-FFF2-40B4-BE49-F238E27FC236}">
                <a16:creationId xmlns:a16="http://schemas.microsoft.com/office/drawing/2014/main" id="{F0A34DB3-D34A-B801-E263-94D5787EEE52}"/>
              </a:ext>
            </a:extLst>
          </p:cNvPr>
          <p:cNvSpPr/>
          <p:nvPr userDrawn="1"/>
        </p:nvSpPr>
        <p:spPr>
          <a:xfrm>
            <a:off x="7138368" y="6025913"/>
            <a:ext cx="10238836" cy="320473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B1143C9B-39E9-8B70-A58C-FE336FFAC459}"/>
              </a:ext>
            </a:extLst>
          </p:cNvPr>
          <p:cNvSpPr/>
          <p:nvPr userDrawn="1"/>
        </p:nvSpPr>
        <p:spPr>
          <a:xfrm>
            <a:off x="7105140" y="6025913"/>
            <a:ext cx="10264976" cy="3246649"/>
          </a:xfrm>
          <a:prstGeom prst="rect">
            <a:avLst/>
          </a:prstGeom>
          <a:solidFill>
            <a:srgbClr val="145C6F">
              <a:alpha val="35000"/>
            </a:srgbClr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08E1C4-7325-76CA-47C8-F3829FE33032}"/>
              </a:ext>
            </a:extLst>
          </p:cNvPr>
          <p:cNvSpPr txBox="1"/>
          <p:nvPr userDrawn="1"/>
        </p:nvSpPr>
        <p:spPr>
          <a:xfrm>
            <a:off x="7637142" y="6430559"/>
            <a:ext cx="8824154" cy="230832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>
              <a:lnSpc>
                <a:spcPct val="100000"/>
              </a:lnSpc>
              <a:spcBef>
                <a:spcPts val="1800"/>
              </a:spcBef>
            </a:pPr>
            <a:r>
              <a:rPr lang="es-ES_tradnl" sz="3000" b="0" i="1" kern="1200" noProof="1">
                <a:solidFill>
                  <a:schemeClr val="tx1"/>
                </a:solidFill>
                <a:effectLst/>
                <a:latin typeface="Corbel" panose="020B0503020204020204" pitchFamily="34" charset="0"/>
                <a:ea typeface="+mn-ea"/>
                <a:cs typeface="+mn-cs"/>
              </a:rPr>
              <a:t>Cuando se escribió el libro de Daniel, el pueblo de Israel estaba en crisis. Habían perdido la protección de Dios y estaban en un territorio enemigo. ¿Cómo podrían vivir como pueblo de Dios sin acceso al templo? ¿Regresarían alguna vez a la Tierra Prometida?</a:t>
            </a:r>
          </a:p>
        </p:txBody>
      </p:sp>
      <p:sp>
        <p:nvSpPr>
          <p:cNvPr id="13" name="AutoShape 3">
            <a:extLst>
              <a:ext uri="{FF2B5EF4-FFF2-40B4-BE49-F238E27FC236}">
                <a16:creationId xmlns:a16="http://schemas.microsoft.com/office/drawing/2014/main" id="{38D24CF9-39B3-83AA-079D-DC29315357FD}"/>
              </a:ext>
            </a:extLst>
          </p:cNvPr>
          <p:cNvSpPr/>
          <p:nvPr userDrawn="1"/>
        </p:nvSpPr>
        <p:spPr>
          <a:xfrm>
            <a:off x="917884" y="6036109"/>
            <a:ext cx="6227572" cy="320473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BEE594FF-1C93-18FF-A5BF-827B5DB08F84}"/>
              </a:ext>
            </a:extLst>
          </p:cNvPr>
          <p:cNvSpPr txBox="1"/>
          <p:nvPr userDrawn="1"/>
        </p:nvSpPr>
        <p:spPr>
          <a:xfrm>
            <a:off x="1331274" y="6743700"/>
            <a:ext cx="5266940" cy="7119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900" spc="300" dirty="0">
                <a:solidFill>
                  <a:srgbClr val="FFFFFF"/>
                </a:solidFill>
                <a:latin typeface="Franklin Gothic Medium" panose="020B06030201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EL LIBRO DE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F35A817B-1AA4-A5D4-D5B8-4CAC88433294}"/>
              </a:ext>
            </a:extLst>
          </p:cNvPr>
          <p:cNvSpPr txBox="1"/>
          <p:nvPr userDrawn="1"/>
        </p:nvSpPr>
        <p:spPr>
          <a:xfrm>
            <a:off x="1331274" y="7934785"/>
            <a:ext cx="5595058" cy="826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8800" spc="300" dirty="0">
                <a:solidFill>
                  <a:srgbClr val="FFFFFF"/>
                </a:solidFill>
                <a:latin typeface="Franklin Gothic Medium" panose="020B06030201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DANIEL</a:t>
            </a:r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33D2DEC4-5A1D-EA43-2E22-3152B5176C4F}"/>
              </a:ext>
            </a:extLst>
          </p:cNvPr>
          <p:cNvSpPr txBox="1"/>
          <p:nvPr userDrawn="1"/>
        </p:nvSpPr>
        <p:spPr>
          <a:xfrm>
            <a:off x="910796" y="9576152"/>
            <a:ext cx="7471204" cy="315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60"/>
              </a:lnSpc>
            </a:pPr>
            <a:r>
              <a:rPr lang="en-US" sz="1899" spc="142" dirty="0">
                <a:solidFill>
                  <a:srgbClr val="FFFAEC"/>
                </a:solidFill>
                <a:latin typeface="Franklin Gothic Medium" panose="020B0603020102020204" pitchFamily="34" charset="0"/>
              </a:rPr>
              <a:t>TOMO 12, UNIDAD 2, MARZO A AGOSTO 2026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289AAC8-3B7C-72FF-45FC-F242D4C8FDA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6124042" y="1409700"/>
            <a:ext cx="905435" cy="914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3C75D2-AE5B-6F7C-E508-B0FE8C83E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004"/>
            <a:ext cx="9174633" cy="10287000"/>
          </a:xfrm>
          <a:prstGeom prst="rect">
            <a:avLst/>
          </a:prstGeom>
          <a:solidFill>
            <a:srgbClr val="CCC9D9"/>
          </a:solidFill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53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Verse"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3FA0C5-D891-EABB-F265-BE42AF47ED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288000" cy="9563100"/>
          </a:xfrm>
          <a:prstGeom prst="rect">
            <a:avLst/>
          </a:prstGeom>
          <a:solidFill>
            <a:srgbClr val="CCC9D9"/>
          </a:solidFill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49701B6-B679-1F5F-D050-360F278C3221}"/>
              </a:ext>
            </a:extLst>
          </p:cNvPr>
          <p:cNvGrpSpPr/>
          <p:nvPr userDrawn="1"/>
        </p:nvGrpSpPr>
        <p:grpSpPr>
          <a:xfrm>
            <a:off x="2837554" y="1943100"/>
            <a:ext cx="12612891" cy="5729374"/>
            <a:chOff x="0" y="0"/>
            <a:chExt cx="16817188" cy="7639165"/>
          </a:xfrm>
        </p:grpSpPr>
        <p:sp>
          <p:nvSpPr>
            <p:cNvPr id="5" name="AutoShape 4">
              <a:extLst>
                <a:ext uri="{FF2B5EF4-FFF2-40B4-BE49-F238E27FC236}">
                  <a16:creationId xmlns:a16="http://schemas.microsoft.com/office/drawing/2014/main" id="{58E2D9B1-3898-B316-3EDC-AEC29AB664E9}"/>
                </a:ext>
              </a:extLst>
            </p:cNvPr>
            <p:cNvSpPr/>
            <p:nvPr/>
          </p:nvSpPr>
          <p:spPr>
            <a:xfrm>
              <a:off x="0" y="0"/>
              <a:ext cx="16817188" cy="7639165"/>
            </a:xfrm>
            <a:prstGeom prst="rect">
              <a:avLst/>
            </a:prstGeom>
            <a:solidFill>
              <a:srgbClr val="145C6F">
                <a:alpha val="81961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AutoShape 5">
              <a:extLst>
                <a:ext uri="{FF2B5EF4-FFF2-40B4-BE49-F238E27FC236}">
                  <a16:creationId xmlns:a16="http://schemas.microsoft.com/office/drawing/2014/main" id="{9586F3AF-70B3-487A-CA7C-E4F73E368FEB}"/>
                </a:ext>
              </a:extLst>
            </p:cNvPr>
            <p:cNvSpPr/>
            <p:nvPr/>
          </p:nvSpPr>
          <p:spPr>
            <a:xfrm rot="5400000">
              <a:off x="1238627" y="3762180"/>
              <a:ext cx="5695040" cy="114805"/>
            </a:xfrm>
            <a:prstGeom prst="rect">
              <a:avLst/>
            </a:prstGeom>
            <a:solidFill>
              <a:srgbClr val="FFFFFF"/>
            </a:solidFill>
          </p:spPr>
          <p:txBody>
            <a:bodyPr/>
            <a:lstStyle/>
            <a:p>
              <a:endParaRPr lang="es-ES_tradnl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7DF67BE-E4F5-E1A5-F2E1-63D57741E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010257" y="2386559"/>
              <a:ext cx="2017694" cy="157325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E5F338F-A1C0-F67D-CF33-FFC7FD20F58D}"/>
              </a:ext>
            </a:extLst>
          </p:cNvPr>
          <p:cNvSpPr txBox="1"/>
          <p:nvPr userDrawn="1"/>
        </p:nvSpPr>
        <p:spPr>
          <a:xfrm>
            <a:off x="2837554" y="5042087"/>
            <a:ext cx="3127777" cy="833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6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VERSÍCULO CLAVE</a:t>
            </a:r>
          </a:p>
          <a:p>
            <a:pPr algn="ctr">
              <a:lnSpc>
                <a:spcPts val="3359"/>
              </a:lnSpc>
            </a:pPr>
            <a:r>
              <a:rPr lang="es-ES_tradnl" sz="2400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Daniel 9:16</a:t>
            </a:r>
          </a:p>
        </p:txBody>
      </p:sp>
    </p:spTree>
    <p:extLst>
      <p:ext uri="{BB962C8B-B14F-4D97-AF65-F5344CB8AC3E}">
        <p14:creationId xmlns:p14="http://schemas.microsoft.com/office/powerpoint/2010/main" val="2923927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9" t="6876" r="19997" b="6876"/>
          <a:stretch>
            <a:fillRect/>
          </a:stretch>
        </p:blipFill>
        <p:spPr>
          <a:xfrm>
            <a:off x="1028700" y="1104900"/>
            <a:ext cx="7648575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E4BEF51-4958-2B9C-52BA-142C49F32432}"/>
              </a:ext>
            </a:extLst>
          </p:cNvPr>
          <p:cNvSpPr txBox="1"/>
          <p:nvPr userDrawn="1"/>
        </p:nvSpPr>
        <p:spPr>
          <a:xfrm>
            <a:off x="9144000" y="3470945"/>
            <a:ext cx="8839200" cy="7694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1. ORACIÓN DE CONFESIÓN</a:t>
            </a:r>
          </a:p>
        </p:txBody>
      </p:sp>
    </p:spTree>
    <p:extLst>
      <p:ext uri="{BB962C8B-B14F-4D97-AF65-F5344CB8AC3E}">
        <p14:creationId xmlns:p14="http://schemas.microsoft.com/office/powerpoint/2010/main" val="3347925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2" t="-5" r="25450" b="5"/>
          <a:stretch>
            <a:fillRect/>
          </a:stretch>
        </p:blipFill>
        <p:spPr>
          <a:xfrm>
            <a:off x="1029106" y="1105313"/>
            <a:ext cx="7647760" cy="7754112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A31D424-BB70-4637-4E55-1FDED185A759}"/>
              </a:ext>
            </a:extLst>
          </p:cNvPr>
          <p:cNvSpPr txBox="1"/>
          <p:nvPr userDrawn="1"/>
        </p:nvSpPr>
        <p:spPr>
          <a:xfrm>
            <a:off x="9139237" y="3055446"/>
            <a:ext cx="8686800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2. ORACIÓN POR </a:t>
            </a:r>
            <a:b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RESTAURACIÓN</a:t>
            </a:r>
          </a:p>
        </p:txBody>
      </p:sp>
    </p:spTree>
    <p:extLst>
      <p:ext uri="{BB962C8B-B14F-4D97-AF65-F5344CB8AC3E}">
        <p14:creationId xmlns:p14="http://schemas.microsoft.com/office/powerpoint/2010/main" val="2291955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798AD9-D840-5136-8F59-C2E867858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0" t="-293" r="4050" b="293"/>
          <a:stretch>
            <a:fillRect/>
          </a:stretch>
        </p:blipFill>
        <p:spPr>
          <a:xfrm>
            <a:off x="1029515" y="1104900"/>
            <a:ext cx="7647760" cy="7754112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772400" y="2857499"/>
            <a:ext cx="1036560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EAD622-361E-E05A-7C09-F7BE95C7625C}"/>
              </a:ext>
            </a:extLst>
          </p:cNvPr>
          <p:cNvSpPr txBox="1"/>
          <p:nvPr userDrawn="1"/>
        </p:nvSpPr>
        <p:spPr>
          <a:xfrm>
            <a:off x="8910635" y="3421689"/>
            <a:ext cx="8691565" cy="7694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cap="all" baseline="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3. LA RESPUESTA DE DIOS</a:t>
            </a:r>
          </a:p>
        </p:txBody>
      </p:sp>
    </p:spTree>
    <p:extLst>
      <p:ext uri="{BB962C8B-B14F-4D97-AF65-F5344CB8AC3E}">
        <p14:creationId xmlns:p14="http://schemas.microsoft.com/office/powerpoint/2010/main" val="3645915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stry in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F1DB30-BAAD-55E0-8683-C11156F13D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2" r="23982"/>
          <a:stretch/>
        </p:blipFill>
        <p:spPr>
          <a:xfrm>
            <a:off x="9144000" y="0"/>
            <a:ext cx="9144000" cy="9563100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1028700" y="1028700"/>
            <a:ext cx="9123041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CFAB56-68EA-8348-DAF2-F74DE3665944}"/>
              </a:ext>
            </a:extLst>
          </p:cNvPr>
          <p:cNvSpPr txBox="1"/>
          <p:nvPr userDrawn="1"/>
        </p:nvSpPr>
        <p:spPr>
          <a:xfrm>
            <a:off x="1371600" y="1579764"/>
            <a:ext cx="8915399" cy="796949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6599"/>
              </a:lnSpc>
            </a:pPr>
            <a:r>
              <a:rPr lang="en-US" sz="5000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MINISTERIO EN ACCIÓN</a:t>
            </a:r>
          </a:p>
        </p:txBody>
      </p:sp>
    </p:spTree>
    <p:extLst>
      <p:ext uri="{BB962C8B-B14F-4D97-AF65-F5344CB8AC3E}">
        <p14:creationId xmlns:p14="http://schemas.microsoft.com/office/powerpoint/2010/main" val="126326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ing Up Next W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>
            <a:extLst>
              <a:ext uri="{FF2B5EF4-FFF2-40B4-BE49-F238E27FC236}">
                <a16:creationId xmlns:a16="http://schemas.microsoft.com/office/drawing/2014/main" id="{D0E62739-7396-9CE6-7AE8-6AA655DC62E7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AutoShape 7">
            <a:extLst>
              <a:ext uri="{FF2B5EF4-FFF2-40B4-BE49-F238E27FC236}">
                <a16:creationId xmlns:a16="http://schemas.microsoft.com/office/drawing/2014/main" id="{C5E4913D-803E-512F-1CAE-1193A18F2D03}"/>
              </a:ext>
            </a:extLst>
          </p:cNvPr>
          <p:cNvSpPr/>
          <p:nvPr userDrawn="1"/>
        </p:nvSpPr>
        <p:spPr>
          <a:xfrm>
            <a:off x="968712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61275C-2AAC-8C94-9576-3E565B5B0EF3}"/>
              </a:ext>
            </a:extLst>
          </p:cNvPr>
          <p:cNvSpPr txBox="1"/>
          <p:nvPr userDrawn="1"/>
        </p:nvSpPr>
        <p:spPr>
          <a:xfrm>
            <a:off x="8534400" y="1579732"/>
            <a:ext cx="9220200" cy="797013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6599"/>
              </a:lnSpc>
            </a:pPr>
            <a:r>
              <a:rPr lang="en-US" sz="5499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PRÓXIMA SEMANA</a:t>
            </a:r>
          </a:p>
        </p:txBody>
      </p:sp>
      <p:pic>
        <p:nvPicPr>
          <p:cNvPr id="9" name="Picture 8" descr="Close-up of a book open&#10;&#10;AI-generated content may be incorrect.">
            <a:extLst>
              <a:ext uri="{FF2B5EF4-FFF2-40B4-BE49-F238E27FC236}">
                <a16:creationId xmlns:a16="http://schemas.microsoft.com/office/drawing/2014/main" id="{7BF828A0-FC0A-C00B-A983-4843C115FB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4" y="5443"/>
            <a:ext cx="9241971" cy="1028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361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006E9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3009900"/>
            <a:ext cx="8955558" cy="4813872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65664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93272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457200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3404A4-E80A-89EE-93C7-B33D8BF75959}"/>
              </a:ext>
            </a:extLst>
          </p:cNvPr>
          <p:cNvSpPr txBox="1"/>
          <p:nvPr userDrawn="1"/>
        </p:nvSpPr>
        <p:spPr>
          <a:xfrm>
            <a:off x="1226127" y="2382224"/>
            <a:ext cx="86868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PARTICIPACIÓN</a:t>
            </a:r>
            <a:endParaRPr lang="en-US" sz="55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13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1" b="3756"/>
          <a:stretch/>
        </p:blipFill>
        <p:spPr>
          <a:xfrm>
            <a:off x="914400" y="647700"/>
            <a:ext cx="16230600" cy="887001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2253309"/>
            <a:ext cx="8955558" cy="5780383"/>
            <a:chOff x="0" y="0"/>
            <a:chExt cx="3034592" cy="1955339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solidFill>
              <a:srgbClr val="1C2327"/>
            </a:solidFill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702445" y="4623373"/>
            <a:ext cx="8600872" cy="64008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C7C7D9-7132-07B5-37EF-B0191C2CB660}"/>
              </a:ext>
            </a:extLst>
          </p:cNvPr>
          <p:cNvSpPr txBox="1"/>
          <p:nvPr userDrawn="1"/>
        </p:nvSpPr>
        <p:spPr>
          <a:xfrm>
            <a:off x="9702445" y="5048768"/>
            <a:ext cx="6567460" cy="2103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es-ES_tradnl" sz="1499" spc="97" noProof="0" dirty="0">
                <a:solidFill>
                  <a:srgbClr val="FFFFFF"/>
                </a:solidFill>
                <a:latin typeface="Corbel" panose="020B0503020204020204" pitchFamily="34" charset="0"/>
              </a:rPr>
              <a:t>Las fotografías son propiedad de </a:t>
            </a:r>
            <a:r>
              <a:rPr lang="en-US" sz="1499" spc="97" dirty="0">
                <a:solidFill>
                  <a:srgbClr val="FFFFFF"/>
                </a:solidFill>
                <a:latin typeface="Corbel" panose="020B0503020204020204" pitchFamily="34" charset="0"/>
              </a:rPr>
              <a:t>GPH y Getty Images.</a:t>
            </a:r>
          </a:p>
          <a:p>
            <a:pPr>
              <a:lnSpc>
                <a:spcPts val="1919"/>
              </a:lnSpc>
            </a:pPr>
            <a:endParaRPr lang="en-US" sz="1499" spc="97" dirty="0">
              <a:solidFill>
                <a:srgbClr val="FFFFFF"/>
              </a:solidFill>
              <a:latin typeface="Corbel" panose="020B0503020204020204" pitchFamily="34" charset="0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ha sido tomado de la versión Reina-Valera © 1960 Sociedades Bíblicas en América Latina; © renovado 1988 Sociedades Bíblicas Unidas. Utilizado con permiso.</a:t>
            </a:r>
          </a:p>
          <a:p>
            <a:endParaRPr lang="es-ES_tradnl" sz="1500" noProof="0" dirty="0">
              <a:solidFill>
                <a:schemeClr val="bg1"/>
              </a:solidFill>
              <a:effectLst/>
              <a:latin typeface="Minion Pro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indicado con «</a:t>
            </a:r>
            <a:r>
              <a:rPr lang="es-ES_tradnl" sz="1500" cap="small" baseline="0" noProof="0" dirty="0" err="1">
                <a:solidFill>
                  <a:schemeClr val="bg1"/>
                </a:solidFill>
                <a:effectLst/>
                <a:latin typeface="Minion Pro"/>
              </a:rPr>
              <a:t>ntv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» ha sido tomado de la Santa Biblia, Nueva Traducción Viviente, copyright © 2010. Usadas con permiso de Tyndale House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Publishers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Carol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Stream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Illinois 60188. Todos los derechos reservados.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A12299-102B-9DBD-4E14-2D465C64B2D4}"/>
              </a:ext>
            </a:extLst>
          </p:cNvPr>
          <p:cNvSpPr txBox="1"/>
          <p:nvPr userDrawn="1"/>
        </p:nvSpPr>
        <p:spPr>
          <a:xfrm>
            <a:off x="9702445" y="2598378"/>
            <a:ext cx="6567460" cy="163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© 2026 </a:t>
            </a:r>
            <a:r>
              <a:rPr lang="en-US" sz="26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por</a:t>
            </a: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Gospel Publishing House</a:t>
            </a:r>
          </a:p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1445 N. Boonville Ave.</a:t>
            </a:r>
            <a:b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2600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Springfield, MO 65802</a:t>
            </a:r>
          </a:p>
          <a:p>
            <a:pPr>
              <a:lnSpc>
                <a:spcPts val="3328"/>
              </a:lnSpc>
            </a:pP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Todos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los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derechos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reservados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952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/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4C4E82A-85DA-C4BA-BF5C-358BDFB6845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225" y="876300"/>
            <a:ext cx="16462375" cy="83057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map/photo</a:t>
            </a:r>
          </a:p>
        </p:txBody>
      </p:sp>
    </p:spTree>
    <p:extLst>
      <p:ext uri="{BB962C8B-B14F-4D97-AF65-F5344CB8AC3E}">
        <p14:creationId xmlns:p14="http://schemas.microsoft.com/office/powerpoint/2010/main" val="777808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353E3FB9-F5E0-EE74-DC77-44698D94D15C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1171813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ing Up Next W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>
            <a:extLst>
              <a:ext uri="{FF2B5EF4-FFF2-40B4-BE49-F238E27FC236}">
                <a16:creationId xmlns:a16="http://schemas.microsoft.com/office/drawing/2014/main" id="{E513611A-05A0-8C98-5A1A-DE2E4E87ACA7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AutoShape 7">
            <a:extLst>
              <a:ext uri="{FF2B5EF4-FFF2-40B4-BE49-F238E27FC236}">
                <a16:creationId xmlns:a16="http://schemas.microsoft.com/office/drawing/2014/main" id="{50CA4030-E923-1297-34ED-9D04EE252305}"/>
              </a:ext>
            </a:extLst>
          </p:cNvPr>
          <p:cNvSpPr/>
          <p:nvPr userDrawn="1"/>
        </p:nvSpPr>
        <p:spPr>
          <a:xfrm>
            <a:off x="968712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4E6B39-5160-6D2B-326A-1BC42D3EF3EF}"/>
              </a:ext>
            </a:extLst>
          </p:cNvPr>
          <p:cNvSpPr txBox="1"/>
          <p:nvPr userDrawn="1"/>
        </p:nvSpPr>
        <p:spPr>
          <a:xfrm>
            <a:off x="8534400" y="1579732"/>
            <a:ext cx="9220200" cy="797013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6599"/>
              </a:lnSpc>
            </a:pPr>
            <a:r>
              <a:rPr lang="en-US" sz="5499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PRÓXIMA SEMANA</a:t>
            </a:r>
          </a:p>
        </p:txBody>
      </p:sp>
      <p:pic>
        <p:nvPicPr>
          <p:cNvPr id="9" name="Picture 8" descr="Close-up of a book open&#10;&#10;AI-generated content may be incorrect.">
            <a:extLst>
              <a:ext uri="{FF2B5EF4-FFF2-40B4-BE49-F238E27FC236}">
                <a16:creationId xmlns:a16="http://schemas.microsoft.com/office/drawing/2014/main" id="{B5902E32-9559-30DE-F532-754518592E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4" y="5443"/>
            <a:ext cx="9241971" cy="1028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666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056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  <a:solidFill>
            <a:srgbClr val="CCC9D9"/>
          </a:solidFill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228599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11421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9" r:id="rId2"/>
    <p:sldLayoutId id="2147483672" r:id="rId3"/>
    <p:sldLayoutId id="2147483670" r:id="rId4"/>
    <p:sldLayoutId id="2147483666" r:id="rId5"/>
    <p:sldLayoutId id="2147483667" r:id="rId6"/>
    <p:sldLayoutId id="2147483671" r:id="rId7"/>
    <p:sldLayoutId id="2147483658" r:id="rId8"/>
    <p:sldLayoutId id="2147483673" r:id="rId9"/>
    <p:sldLayoutId id="2147483674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>
            <a:extLst>
              <a:ext uri="{FF2B5EF4-FFF2-40B4-BE49-F238E27FC236}">
                <a16:creationId xmlns:a16="http://schemas.microsoft.com/office/drawing/2014/main" id="{5D072836-95B9-C12B-588A-DCB348C5FD2E}"/>
              </a:ext>
            </a:extLst>
          </p:cNvPr>
          <p:cNvSpPr/>
          <p:nvPr userDrawn="1"/>
        </p:nvSpPr>
        <p:spPr>
          <a:xfrm>
            <a:off x="0" y="9567300"/>
            <a:ext cx="18288000" cy="71970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D702BAF9-6071-A275-BF21-8ABEC3F128DE}"/>
              </a:ext>
            </a:extLst>
          </p:cNvPr>
          <p:cNvSpPr txBox="1"/>
          <p:nvPr userDrawn="1"/>
        </p:nvSpPr>
        <p:spPr>
          <a:xfrm>
            <a:off x="3429000" y="9715500"/>
            <a:ext cx="11091481" cy="397738"/>
          </a:xfrm>
          <a:prstGeom prst="rect">
            <a:avLst/>
          </a:prstGeom>
          <a:solidFill>
            <a:srgbClr val="145C6F"/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18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LECCIÓN 14—ORACIÓN Y PROFECÍA</a:t>
            </a:r>
          </a:p>
        </p:txBody>
      </p:sp>
    </p:spTree>
    <p:extLst>
      <p:ext uri="{BB962C8B-B14F-4D97-AF65-F5344CB8AC3E}">
        <p14:creationId xmlns:p14="http://schemas.microsoft.com/office/powerpoint/2010/main" val="211339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8" r:id="rId3"/>
    <p:sldLayoutId id="2147483669" r:id="rId4"/>
    <p:sldLayoutId id="2147483664" r:id="rId5"/>
    <p:sldLayoutId id="2147483675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64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Daniel 9:17–19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¡OH SEÑOR, PERDONA!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AB189073-57EA-A692-2CB3-DAD0847D76E3}"/>
              </a:ext>
            </a:extLst>
          </p:cNvPr>
          <p:cNvSpPr txBox="1"/>
          <p:nvPr/>
        </p:nvSpPr>
        <p:spPr>
          <a:xfrm>
            <a:off x="9451299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Daniel 9:15,16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B6EB79B8-E51D-44F5-6F23-36A72C3E4B47}"/>
              </a:ext>
            </a:extLst>
          </p:cNvPr>
          <p:cNvSpPr txBox="1"/>
          <p:nvPr/>
        </p:nvSpPr>
        <p:spPr>
          <a:xfrm>
            <a:off x="9451299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YA LO HAS HECHO ANTES</a:t>
            </a:r>
          </a:p>
        </p:txBody>
      </p:sp>
    </p:spTree>
    <p:extLst>
      <p:ext uri="{BB962C8B-B14F-4D97-AF65-F5344CB8AC3E}">
        <p14:creationId xmlns:p14="http://schemas.microsoft.com/office/powerpoint/2010/main" val="3663860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54E2C-C814-73DF-E414-610880B284E1}"/>
              </a:ext>
            </a:extLst>
          </p:cNvPr>
          <p:cNvSpPr txBox="1"/>
          <p:nvPr/>
        </p:nvSpPr>
        <p:spPr>
          <a:xfrm>
            <a:off x="762000" y="3771900"/>
            <a:ext cx="9296400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¿Qué es lo que más le llama la atención de la oración de Daniel?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Lea Santiago 4:1–3. ¿Cuáles son algunas de las diferencias entre las oraciones egoístas que describe Santiago y las oraciones que honran a Dios, como la de Daniel?</a:t>
            </a:r>
          </a:p>
        </p:txBody>
      </p:sp>
    </p:spTree>
    <p:extLst>
      <p:ext uri="{BB962C8B-B14F-4D97-AF65-F5344CB8AC3E}">
        <p14:creationId xmlns:p14="http://schemas.microsoft.com/office/powerpoint/2010/main" val="463717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Daniel 9:20–23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MENSAJERO ANGELICAL</a:t>
            </a:r>
          </a:p>
        </p:txBody>
      </p:sp>
    </p:spTree>
    <p:extLst>
      <p:ext uri="{BB962C8B-B14F-4D97-AF65-F5344CB8AC3E}">
        <p14:creationId xmlns:p14="http://schemas.microsoft.com/office/powerpoint/2010/main" val="2340130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F6EE60-97CE-096B-DE9D-CDB9F54ECF43}"/>
              </a:ext>
            </a:extLst>
          </p:cNvPr>
          <p:cNvSpPr txBox="1"/>
          <p:nvPr/>
        </p:nvSpPr>
        <p:spPr>
          <a:xfrm>
            <a:off x="2141034" y="38137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6E8908-7924-72A8-1BDB-03B2DC86E2B5}"/>
              </a:ext>
            </a:extLst>
          </p:cNvPr>
          <p:cNvSpPr txBox="1"/>
          <p:nvPr/>
        </p:nvSpPr>
        <p:spPr>
          <a:xfrm>
            <a:off x="914400" y="3801017"/>
            <a:ext cx="929640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¿Cree haber tenido encuentros con ángeles? ¿Qué le hace decir esto?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¿Cuál es su reacción al escuchar que «Dios [lo] ama y [lo] ha elegido para que [sea] </a:t>
            </a:r>
            <a:b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su pueblo» (1 Tesalonicenses 1:4, NTV)?</a:t>
            </a:r>
          </a:p>
        </p:txBody>
      </p:sp>
    </p:spTree>
    <p:extLst>
      <p:ext uri="{BB962C8B-B14F-4D97-AF65-F5344CB8AC3E}">
        <p14:creationId xmlns:p14="http://schemas.microsoft.com/office/powerpoint/2010/main" val="843645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Daniel 9:24–27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UNA PROFECÍA SOBRE JERUSALÉN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D5D3E9B7-F9C1-A26B-12C6-2833FA786681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Daniel 9:20–23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C0C34999-C7CA-0316-0EA8-AF5E43745A47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MENSAJERO ANGELICAL</a:t>
            </a:r>
          </a:p>
        </p:txBody>
      </p:sp>
    </p:spTree>
    <p:extLst>
      <p:ext uri="{BB962C8B-B14F-4D97-AF65-F5344CB8AC3E}">
        <p14:creationId xmlns:p14="http://schemas.microsoft.com/office/powerpoint/2010/main" val="2515943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A00FE0-84CA-CA79-4B3C-49D299CD952E}"/>
              </a:ext>
            </a:extLst>
          </p:cNvPr>
          <p:cNvSpPr txBox="1"/>
          <p:nvPr/>
        </p:nvSpPr>
        <p:spPr>
          <a:xfrm>
            <a:off x="990600" y="3720033"/>
            <a:ext cx="8153400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¿Cómo interpreta el significado de este pasaje? ¿Por qué lo ve así?</a:t>
            </a:r>
          </a:p>
          <a:p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¿Por qué cree que Dios le reveló estos detalles a Daniel?</a:t>
            </a:r>
          </a:p>
        </p:txBody>
      </p:sp>
    </p:spTree>
    <p:extLst>
      <p:ext uri="{BB962C8B-B14F-4D97-AF65-F5344CB8AC3E}">
        <p14:creationId xmlns:p14="http://schemas.microsoft.com/office/powerpoint/2010/main" val="955555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B19A42F2-53C9-3143-2F80-8C7D3D5FFE3C}"/>
              </a:ext>
            </a:extLst>
          </p:cNvPr>
          <p:cNvSpPr txBox="1"/>
          <p:nvPr/>
        </p:nvSpPr>
        <p:spPr>
          <a:xfrm>
            <a:off x="1066800" y="3162300"/>
            <a:ext cx="7620000" cy="60016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000" noProof="1">
                <a:solidFill>
                  <a:schemeClr val="bg1"/>
                </a:solidFill>
                <a:latin typeface="Corbel" panose="020B0503020204020204" pitchFamily="34" charset="0"/>
              </a:rPr>
              <a:t>Reserve un tiempo y busque un lugar apartado para expresar verbalmente sus emociones más profundas y sinceras a Dios. Pregúntele, suplíquele y termine con una declaración de adoración y confianza.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000" noProof="1">
                <a:solidFill>
                  <a:schemeClr val="bg1"/>
                </a:solidFill>
                <a:latin typeface="Corbel" panose="020B0503020204020204" pitchFamily="34" charset="0"/>
              </a:rPr>
              <a:t>Pida a su pastor u otro líder ministerial que siga el ejemplo de Daniel e incluya la confesión pública en una futura reunión de adoración.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000" noProof="1">
                <a:solidFill>
                  <a:schemeClr val="bg1"/>
                </a:solidFill>
                <a:latin typeface="Corbel" panose="020B0503020204020204" pitchFamily="34" charset="0"/>
              </a:rPr>
              <a:t>En una nota adhesiva o una tarjeta, escriba la frase: «No conozco el futuro, pero sé quién lo tiene en Sus manos». Ponga la nota en un lugar visible, donde sea un recordatorio constante de la presencia y el cuidado de Dios.</a:t>
            </a:r>
          </a:p>
        </p:txBody>
      </p:sp>
    </p:spTree>
    <p:extLst>
      <p:ext uri="{BB962C8B-B14F-4D97-AF65-F5344CB8AC3E}">
        <p14:creationId xmlns:p14="http://schemas.microsoft.com/office/powerpoint/2010/main" val="4159353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CB0310C8-E13E-49A6-E8B7-87D9E7A3C0EA}"/>
              </a:ext>
            </a:extLst>
          </p:cNvPr>
          <p:cNvSpPr txBox="1"/>
          <p:nvPr/>
        </p:nvSpPr>
        <p:spPr>
          <a:xfrm>
            <a:off x="9702445" y="5905500"/>
            <a:ext cx="790638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i="1" noProof="1">
                <a:solidFill>
                  <a:schemeClr val="bg1"/>
                </a:solidFill>
                <a:latin typeface="Corbel" panose="020B0503020204020204" pitchFamily="34" charset="0"/>
              </a:rPr>
              <a:t>Dios bendice el ritmo del </a:t>
            </a:r>
            <a:br>
              <a:rPr lang="es-ES_tradnl" sz="3600" i="1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i="1" noProof="1">
                <a:solidFill>
                  <a:schemeClr val="bg1"/>
                </a:solidFill>
                <a:latin typeface="Corbel" panose="020B0503020204020204" pitchFamily="34" charset="0"/>
              </a:rPr>
              <a:t>trabajo y el descanso.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6A27E-B194-9A4C-902F-1B6661D4C273}"/>
              </a:ext>
            </a:extLst>
          </p:cNvPr>
          <p:cNvSpPr txBox="1"/>
          <p:nvPr/>
        </p:nvSpPr>
        <p:spPr>
          <a:xfrm>
            <a:off x="9702445" y="3242726"/>
            <a:ext cx="6985355" cy="22775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15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LEYES PARA EL TRABAJO </a:t>
            </a:r>
            <a:b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Y EL DESCANSO</a:t>
            </a:r>
            <a:endParaRPr lang="en-US" sz="44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008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738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32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314D1E25-EEF0-AC89-FE1F-A23492872620}"/>
              </a:ext>
            </a:extLst>
          </p:cNvPr>
          <p:cNvSpPr txBox="1"/>
          <p:nvPr/>
        </p:nvSpPr>
        <p:spPr>
          <a:xfrm>
            <a:off x="9702445" y="5905500"/>
            <a:ext cx="790638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i="1" noProof="1">
                <a:solidFill>
                  <a:schemeClr val="bg1"/>
                </a:solidFill>
                <a:latin typeface="Corbel" panose="020B0503020204020204" pitchFamily="34" charset="0"/>
              </a:rPr>
              <a:t>Dios obra a través de la oración intercesora para atraer a la gente hacia Él.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B12E06-C5A1-D4A6-ACA8-7F697EE4C8C2}"/>
              </a:ext>
            </a:extLst>
          </p:cNvPr>
          <p:cNvSpPr txBox="1"/>
          <p:nvPr/>
        </p:nvSpPr>
        <p:spPr>
          <a:xfrm>
            <a:off x="9702445" y="3848100"/>
            <a:ext cx="6756755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14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ORACIÓN Y PROFECÍA</a:t>
            </a:r>
            <a:endParaRPr lang="en-US" sz="44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521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>
            <a:extLst>
              <a:ext uri="{FF2B5EF4-FFF2-40B4-BE49-F238E27FC236}">
                <a16:creationId xmlns:a16="http://schemas.microsoft.com/office/drawing/2014/main" id="{52E75411-0B3F-EF43-C5EA-751068CFF745}"/>
              </a:ext>
            </a:extLst>
          </p:cNvPr>
          <p:cNvSpPr txBox="1"/>
          <p:nvPr/>
        </p:nvSpPr>
        <p:spPr>
          <a:xfrm>
            <a:off x="6400800" y="3977340"/>
            <a:ext cx="7467600" cy="1661993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Oh Señor, conforme a todos tus actos de justicia, apártese ahora tu ira y tu furor de sobre tu ciudad Jerusalén.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CEBE55-9D7B-29C1-4EAF-3D818B8B8F10}"/>
              </a:ext>
            </a:extLst>
          </p:cNvPr>
          <p:cNvSpPr txBox="1"/>
          <p:nvPr/>
        </p:nvSpPr>
        <p:spPr>
          <a:xfrm>
            <a:off x="3352800" y="5905500"/>
            <a:ext cx="2057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(NTV)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189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144000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HEMOS PECADO</a:t>
            </a:r>
          </a:p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Daniel 9:1–6</a:t>
            </a:r>
          </a:p>
        </p:txBody>
      </p:sp>
    </p:spTree>
    <p:extLst>
      <p:ext uri="{BB962C8B-B14F-4D97-AF65-F5344CB8AC3E}">
        <p14:creationId xmlns:p14="http://schemas.microsoft.com/office/powerpoint/2010/main" val="2940124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C82F32-4CA5-5ACC-C7E4-CE13521B95DE}"/>
              </a:ext>
            </a:extLst>
          </p:cNvPr>
          <p:cNvSpPr txBox="1"/>
          <p:nvPr/>
        </p:nvSpPr>
        <p:spPr>
          <a:xfrm>
            <a:off x="990600" y="3660219"/>
            <a:ext cx="8991600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s-ES_tradnl" sz="3500" noProof="1">
                <a:solidFill>
                  <a:schemeClr val="bg1"/>
                </a:solidFill>
                <a:latin typeface="Corbel" panose="020B0503020204020204" pitchFamily="34" charset="0"/>
              </a:rPr>
              <a:t>Durante la última década, pecados como el racismo y el abuso se han convertido en temas muy debatidos en nuestro mundo y en nuestras iglesias. ¿Es necesario el arrepentimiento público a la luz de estos problemas? ¿Por qué sí o por qué no?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ES_tradnl" sz="3500" noProof="1">
                <a:solidFill>
                  <a:schemeClr val="bg1"/>
                </a:solidFill>
                <a:latin typeface="Corbel" panose="020B0503020204020204" pitchFamily="34" charset="0"/>
              </a:rPr>
              <a:t>¿Acaso la oración cambia la mente o el plan de Dios? ¿Cómo? ¿Por qué?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CD9B6B-2CC7-0A57-A558-F14D7D468ABA}"/>
              </a:ext>
            </a:extLst>
          </p:cNvPr>
          <p:cNvSpPr txBox="1"/>
          <p:nvPr/>
        </p:nvSpPr>
        <p:spPr>
          <a:xfrm>
            <a:off x="11590020" y="61950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40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Daniel 9:7–14</a:t>
            </a:r>
            <a:endParaRPr lang="en-US" sz="2600" spc="169" dirty="0">
              <a:solidFill>
                <a:srgbClr val="FFFFFF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SEÑOR TENÍA RAZÓN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786ED1F9-5E07-D759-07BA-F7F9368F0B4A}"/>
              </a:ext>
            </a:extLst>
          </p:cNvPr>
          <p:cNvSpPr txBox="1"/>
          <p:nvPr/>
        </p:nvSpPr>
        <p:spPr>
          <a:xfrm>
            <a:off x="9375099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HEMOS PECADO</a:t>
            </a:r>
          </a:p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Daniel 9:1–6</a:t>
            </a:r>
          </a:p>
        </p:txBody>
      </p:sp>
    </p:spTree>
    <p:extLst>
      <p:ext uri="{BB962C8B-B14F-4D97-AF65-F5344CB8AC3E}">
        <p14:creationId xmlns:p14="http://schemas.microsoft.com/office/powerpoint/2010/main" val="3734570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01AE7E-0EA7-0335-10CC-7D4247FBC080}"/>
              </a:ext>
            </a:extLst>
          </p:cNvPr>
          <p:cNvSpPr txBox="1"/>
          <p:nvPr/>
        </p:nvSpPr>
        <p:spPr>
          <a:xfrm>
            <a:off x="762000" y="3771900"/>
            <a:ext cx="9067800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¿Qué sucede en una familia, un lugar de trabajo o un sistema legal cuando se traspasan los límites establecidos sin consecuencias?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Lea Levítico 26:14–33. ¿Cuántas oportunidades le daría Dios a Israel antes de recurrir al exilio? ¿Cambia eso su perspectiva sobre la disciplina divina?</a:t>
            </a:r>
          </a:p>
        </p:txBody>
      </p:sp>
    </p:spTree>
    <p:extLst>
      <p:ext uri="{BB962C8B-B14F-4D97-AF65-F5344CB8AC3E}">
        <p14:creationId xmlns:p14="http://schemas.microsoft.com/office/powerpoint/2010/main" val="3031513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Daniel 9:15,16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YA LO HAS HECHO ANTES</a:t>
            </a:r>
          </a:p>
        </p:txBody>
      </p:sp>
    </p:spTree>
    <p:extLst>
      <p:ext uri="{BB962C8B-B14F-4D97-AF65-F5344CB8AC3E}">
        <p14:creationId xmlns:p14="http://schemas.microsoft.com/office/powerpoint/2010/main" val="1294655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FC6CAD-4787-D29C-9066-E19B93CFC3EC}"/>
              </a:ext>
            </a:extLst>
          </p:cNvPr>
          <p:cNvSpPr txBox="1"/>
          <p:nvPr/>
        </p:nvSpPr>
        <p:spPr>
          <a:xfrm>
            <a:off x="990600" y="3695700"/>
            <a:ext cx="8458200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¿Cuál es la oración más sincera que usted ha hecho?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¿Cómo equilibramos nuestro acercamiento a Dios con reverencia (como nuestro Creador y Juez) y con familiaridad </a:t>
            </a:r>
            <a:b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(como nuestro Padre y Amigo)?</a:t>
            </a:r>
          </a:p>
        </p:txBody>
      </p:sp>
    </p:spTree>
    <p:extLst>
      <p:ext uri="{BB962C8B-B14F-4D97-AF65-F5344CB8AC3E}">
        <p14:creationId xmlns:p14="http://schemas.microsoft.com/office/powerpoint/2010/main" val="1853337807"/>
      </p:ext>
    </p:extLst>
  </p:cSld>
  <p:clrMapOvr>
    <a:masterClrMapping/>
  </p:clrMapOvr>
</p:sld>
</file>

<file path=ppt/theme/theme1.xml><?xml version="1.0" encoding="utf-8"?>
<a:theme xmlns:a="http://schemas.openxmlformats.org/drawingml/2006/main" name="Basic">
  <a:themeElements>
    <a:clrScheme name="SUM 23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006E9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6C560490-F4B9-9A48-9CF2-A111D1AE7ADE}"/>
    </a:ext>
  </a:extLst>
</a:theme>
</file>

<file path=ppt/theme/theme2.xml><?xml version="1.0" encoding="utf-8"?>
<a:theme xmlns:a="http://schemas.openxmlformats.org/drawingml/2006/main" name="With Lesson Foo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8788EE40-1737-2D4D-B364-4D4D1AE896A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70731</TotalTime>
  <Words>2094</Words>
  <Application>Microsoft Macintosh PowerPoint</Application>
  <PresentationFormat>Custom</PresentationFormat>
  <Paragraphs>105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Calibri</vt:lpstr>
      <vt:lpstr>CenturyStd</vt:lpstr>
      <vt:lpstr>Corbel</vt:lpstr>
      <vt:lpstr>Franklin Gothic Book</vt:lpstr>
      <vt:lpstr>Franklin Gothic Medium</vt:lpstr>
      <vt:lpstr>Helvetica</vt:lpstr>
      <vt:lpstr>Minion Pro</vt:lpstr>
      <vt:lpstr>ProximaNovaCond</vt:lpstr>
      <vt:lpstr>Basic</vt:lpstr>
      <vt:lpstr>With Lesson Footer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Bennett, Richard</dc:creator>
  <cp:lastModifiedBy>Arancibia, Janet</cp:lastModifiedBy>
  <cp:revision>5</cp:revision>
  <dcterms:created xsi:type="dcterms:W3CDTF">2023-08-11T18:12:45Z</dcterms:created>
  <dcterms:modified xsi:type="dcterms:W3CDTF">2026-01-29T20:34:40Z</dcterms:modified>
  <dc:identifier>DAEvRMTdTXk</dc:identifier>
</cp:coreProperties>
</file>